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26"/>
  </p:notesMasterIdLst>
  <p:sldIdLst>
    <p:sldId id="256" r:id="rId6"/>
    <p:sldId id="279" r:id="rId7"/>
    <p:sldId id="285" r:id="rId8"/>
    <p:sldId id="286" r:id="rId9"/>
    <p:sldId id="299" r:id="rId10"/>
    <p:sldId id="278" r:id="rId11"/>
    <p:sldId id="284" r:id="rId12"/>
    <p:sldId id="280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wkinsw/cs3003/tree/main/bind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Lecture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Imperative PLs, variables and binding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cs typeface="Times New Roman"/>
              </a:rPr>
              <a:t>productType</a:t>
            </a:r>
            <a:r>
              <a:rPr lang="en-US" dirty="0">
                <a:cs typeface="Times New Roman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make: string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model: string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year: int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doors: int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53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Times New Roman"/>
              </a:rPr>
              <a:t>Car </a:t>
            </a:r>
            <a:r>
              <a:rPr lang="en-US" sz="2200" dirty="0" err="1">
                <a:cs typeface="Times New Roman"/>
              </a:rPr>
              <a:t>my_car</a:t>
            </a:r>
            <a:r>
              <a:rPr lang="en-US" sz="2200" dirty="0">
                <a:cs typeface="Times New Roman"/>
              </a:rPr>
              <a:t> = Car{ make: "Nissan", model: </a:t>
            </a:r>
            <a:r>
              <a:rPr lang="en-US" sz="2200">
                <a:cs typeface="Times New Roman"/>
              </a:rPr>
              <a:t>"Altima“, year: 2015, doors: 4}</a:t>
            </a:r>
            <a:endParaRPr lang="en-US" sz="2200" dirty="0">
              <a:cs typeface="Times New Roman"/>
            </a:endParaRPr>
          </a:p>
          <a:p>
            <a:pPr marL="0" indent="0">
              <a:buNone/>
            </a:pPr>
            <a:endParaRPr lang="en-US" sz="2200" dirty="0"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print(</a:t>
            </a:r>
            <a:r>
              <a:rPr lang="en-US" sz="2200" dirty="0" err="1">
                <a:cs typeface="Times New Roman"/>
              </a:rPr>
              <a:t>my_car.make</a:t>
            </a:r>
            <a:r>
              <a:rPr lang="en-US" sz="2200" dirty="0">
                <a:cs typeface="Times New Roman"/>
              </a:rPr>
              <a:t> + " launched a new car " + </a:t>
            </a:r>
            <a:r>
              <a:rPr lang="en-US" sz="2200" dirty="0" err="1">
                <a:cs typeface="Times New Roman"/>
              </a:rPr>
              <a:t>my_car.model</a:t>
            </a:r>
            <a:r>
              <a:rPr lang="en-US" sz="2200" dirty="0">
                <a:cs typeface="Times New Roman"/>
              </a:rPr>
              <a:t> + " which I bought in " + </a:t>
            </a:r>
            <a:r>
              <a:rPr lang="en-US" sz="2200" dirty="0" err="1">
                <a:cs typeface="Times New Roman"/>
              </a:rPr>
              <a:t>my_car.year</a:t>
            </a:r>
            <a:r>
              <a:rPr lang="en-US" sz="2200" dirty="0"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49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Times New Roman"/>
              </a:rPr>
              <a:t>productType</a:t>
            </a:r>
            <a:r>
              <a:rPr lang="en-US" sz="2200" dirty="0">
                <a:cs typeface="Times New Roman"/>
              </a:rPr>
              <a:t> Person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name: string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age: int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car: Car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32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Times New Roman"/>
              </a:rPr>
              <a:t>print(person.name + " drives a " + </a:t>
            </a:r>
            <a:r>
              <a:rPr lang="en-US" sz="2200" dirty="0" err="1">
                <a:cs typeface="Times New Roman"/>
              </a:rPr>
              <a:t>person.car.model</a:t>
            </a:r>
            <a:r>
              <a:rPr lang="en-US" sz="2200" dirty="0">
                <a:cs typeface="Times New Roman"/>
              </a:rPr>
              <a:t> + " which was bought in " + </a:t>
            </a:r>
            <a:r>
              <a:rPr lang="en-US" sz="2200" dirty="0" err="1">
                <a:cs typeface="Times New Roman"/>
              </a:rPr>
              <a:t>person.car.year</a:t>
            </a:r>
            <a:r>
              <a:rPr lang="en-US" sz="2200" dirty="0"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48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Sum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>
                <a:cs typeface="Times New Roman"/>
              </a:rPr>
              <a:t>Vehicle = { Car | Plane }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function </a:t>
            </a:r>
            <a:r>
              <a:rPr lang="en-US" sz="2200" dirty="0" err="1">
                <a:cs typeface="Times New Roman"/>
              </a:rPr>
              <a:t>handle_vehicle</a:t>
            </a:r>
            <a:r>
              <a:rPr lang="en-US" sz="2200" dirty="0">
                <a:cs typeface="Times New Roman"/>
              </a:rPr>
              <a:t>(Vehicle v)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if (</a:t>
            </a:r>
            <a:r>
              <a:rPr lang="en-US" sz="2200" dirty="0" err="1">
                <a:cs typeface="Times New Roman"/>
              </a:rPr>
              <a:t>IsCar</a:t>
            </a:r>
            <a:r>
              <a:rPr lang="en-US" sz="2200" dirty="0">
                <a:cs typeface="Times New Roman"/>
              </a:rPr>
              <a:t>(v))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make it run.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 else if (</a:t>
            </a:r>
            <a:r>
              <a:rPr lang="en-US" sz="2200" dirty="0" err="1">
                <a:cs typeface="Times New Roman"/>
              </a:rPr>
              <a:t>IsPlane</a:t>
            </a:r>
            <a:r>
              <a:rPr lang="en-US" sz="2200" dirty="0">
                <a:cs typeface="Times New Roman"/>
              </a:rPr>
              <a:t>(v))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make it fly.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 else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There's no way for this case to ever happen!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98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Vehicle v = Car()</a:t>
            </a:r>
          </a:p>
          <a:p>
            <a:pPr marL="0" indent="0">
              <a:buNone/>
            </a:pPr>
            <a:r>
              <a:rPr lang="en-IN" dirty="0"/>
              <a:t>v = Plane()</a:t>
            </a:r>
          </a:p>
        </p:txBody>
      </p:sp>
    </p:spTree>
    <p:extLst>
      <p:ext uri="{BB962C8B-B14F-4D97-AF65-F5344CB8AC3E}">
        <p14:creationId xmlns:p14="http://schemas.microsoft.com/office/powerpoint/2010/main" val="368941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dirty="0"/>
              <a:t>Vehicle = { Car | Truck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Car: {</a:t>
            </a:r>
          </a:p>
          <a:p>
            <a:pPr marL="0" indent="0">
              <a:buNone/>
            </a:pPr>
            <a:r>
              <a:rPr lang="en-IN" dirty="0"/>
              <a:t>      // make it run.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Plane: {</a:t>
            </a:r>
          </a:p>
          <a:p>
            <a:pPr marL="0" indent="0">
              <a:buNone/>
            </a:pPr>
            <a:r>
              <a:rPr lang="en-IN" dirty="0"/>
              <a:t>      // make it fly.</a:t>
            </a:r>
          </a:p>
          <a:p>
            <a:pPr marL="0" indent="0">
              <a:buNone/>
            </a:pPr>
            <a:r>
              <a:rPr lang="en-IN" dirty="0"/>
              <a:t>    }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39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Vehicle = { Car(speed: int) | Plane(</a:t>
            </a:r>
            <a:r>
              <a:rPr lang="en-IN" sz="2200" dirty="0" err="1"/>
              <a:t>auto_pilot</a:t>
            </a:r>
            <a:r>
              <a:rPr lang="en-IN" sz="2200" dirty="0"/>
              <a:t>: bool)}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r>
              <a:rPr lang="en-IN" sz="2200" dirty="0"/>
              <a:t>Vehicle c = Car(speed = 50)</a:t>
            </a:r>
          </a:p>
          <a:p>
            <a:pPr marL="0" indent="0">
              <a:buNone/>
            </a:pPr>
            <a:r>
              <a:rPr lang="en-IN" sz="2200" dirty="0"/>
              <a:t>Vehicle p = Plane(</a:t>
            </a:r>
            <a:r>
              <a:rPr lang="en-IN" sz="2200" dirty="0" err="1"/>
              <a:t>auto_pilot</a:t>
            </a:r>
            <a:r>
              <a:rPr lang="en-IN" sz="2200" dirty="0"/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1679686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dirty="0"/>
              <a:t>Vehicle = { Car | Truck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Car(speed = x): {       </a:t>
            </a:r>
          </a:p>
          <a:p>
            <a:pPr marL="0" indent="0">
              <a:buNone/>
            </a:pPr>
            <a:r>
              <a:rPr lang="en-IN" dirty="0"/>
              <a:t>      print("I am going at " + x + " mph!!")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x): {       </a:t>
            </a:r>
          </a:p>
          <a:p>
            <a:pPr marL="0" indent="0">
              <a:buNone/>
            </a:pPr>
            <a:r>
              <a:rPr lang="en-IN" dirty="0"/>
              <a:t>      if (x) {</a:t>
            </a:r>
          </a:p>
          <a:p>
            <a:pPr marL="0" indent="0">
              <a:buNone/>
            </a:pPr>
            <a:r>
              <a:rPr lang="en-IN" dirty="0"/>
              <a:t>        print("I am flying </a:t>
            </a:r>
            <a:r>
              <a:rPr lang="en-IN" dirty="0" err="1"/>
              <a:t>auto_pilot</a:t>
            </a:r>
            <a:r>
              <a:rPr lang="en-IN" dirty="0"/>
              <a:t>!")</a:t>
            </a:r>
          </a:p>
          <a:p>
            <a:pPr marL="0" indent="0">
              <a:buNone/>
            </a:pPr>
            <a:r>
              <a:rPr lang="en-IN" dirty="0"/>
              <a:t>      } else {</a:t>
            </a:r>
          </a:p>
          <a:p>
            <a:pPr marL="0" indent="0">
              <a:buNone/>
            </a:pPr>
            <a:r>
              <a:rPr lang="en-IN" dirty="0"/>
              <a:t>        print("I am not flying auto!")</a:t>
            </a:r>
          </a:p>
          <a:p>
            <a:pPr marL="0" indent="0">
              <a:buNone/>
            </a:pPr>
            <a:r>
              <a:rPr lang="en-IN" dirty="0"/>
              <a:t>      }     </a:t>
            </a:r>
          </a:p>
          <a:p>
            <a:pPr marL="0" indent="0">
              <a:buNone/>
            </a:pPr>
            <a:r>
              <a:rPr lang="en-IN" dirty="0"/>
              <a:t>    }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505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dirty="0"/>
              <a:t>Vehicle = { Car | Truck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Car(speed = x): {       </a:t>
            </a:r>
          </a:p>
          <a:p>
            <a:pPr marL="0" indent="0">
              <a:buNone/>
            </a:pPr>
            <a:r>
              <a:rPr lang="en-IN" dirty="0"/>
              <a:t>      print("I am going at " + x + " mph!!")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true): {       </a:t>
            </a:r>
          </a:p>
          <a:p>
            <a:pPr marL="0" indent="0">
              <a:buNone/>
            </a:pPr>
            <a:r>
              <a:rPr lang="en-IN" dirty="0"/>
              <a:t>      print("I am flying </a:t>
            </a:r>
            <a:r>
              <a:rPr lang="en-IN" dirty="0" err="1"/>
              <a:t>auto_pilot</a:t>
            </a:r>
            <a:r>
              <a:rPr lang="en-IN" dirty="0"/>
              <a:t>!")  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false): {       </a:t>
            </a:r>
          </a:p>
          <a:p>
            <a:pPr marL="0" indent="0">
              <a:buNone/>
            </a:pPr>
            <a:r>
              <a:rPr lang="en-IN" dirty="0"/>
              <a:t>      print("I am not flying </a:t>
            </a:r>
            <a:r>
              <a:rPr lang="en-IN" dirty="0" err="1"/>
              <a:t>auto_pilot</a:t>
            </a:r>
            <a:r>
              <a:rPr lang="en-IN" dirty="0"/>
              <a:t>!")       </a:t>
            </a:r>
          </a:p>
          <a:p>
            <a:pPr marL="0" indent="0">
              <a:buNone/>
            </a:pPr>
            <a:r>
              <a:rPr lang="en-IN" dirty="0"/>
              <a:t>    }   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253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 Binding – Happens before runtime and does not change during runtime</a:t>
            </a:r>
          </a:p>
          <a:p>
            <a:pPr lvl="1"/>
            <a:r>
              <a:rPr lang="en-US" dirty="0">
                <a:cs typeface="Times New Roman"/>
              </a:rPr>
              <a:t>Dynamic Binding – Happens after runtime or changes during runtime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odd names??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093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Type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</a:t>
            </a:r>
          </a:p>
          <a:p>
            <a:pPr lvl="1"/>
            <a:r>
              <a:rPr lang="en-US" dirty="0">
                <a:cs typeface="Times New Roman"/>
              </a:rPr>
              <a:t>Dynamic</a:t>
            </a:r>
          </a:p>
          <a:p>
            <a:pPr lvl="1"/>
            <a:endParaRPr lang="en-US" dirty="0">
              <a:cs typeface="Times New Roman"/>
            </a:endParaRP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8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Storage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Times New Roman"/>
              </a:rPr>
              <a:t>Static</a:t>
            </a:r>
          </a:p>
          <a:p>
            <a:pPr lvl="1"/>
            <a:r>
              <a:rPr lang="en-US" dirty="0">
                <a:cs typeface="Times New Roman"/>
              </a:rPr>
              <a:t>Stack Dynamic</a:t>
            </a:r>
          </a:p>
          <a:p>
            <a:pPr lvl="1"/>
            <a:r>
              <a:rPr lang="en-US" dirty="0">
                <a:cs typeface="Times New Roman"/>
              </a:rPr>
              <a:t>Explicit Heap Dynamic</a:t>
            </a:r>
          </a:p>
          <a:p>
            <a:pPr lvl="1"/>
            <a:r>
              <a:rPr lang="en-US" dirty="0">
                <a:cs typeface="Times New Roman"/>
              </a:rPr>
              <a:t>Implicit Heap Dynamic</a:t>
            </a:r>
          </a:p>
          <a:p>
            <a:pPr lvl="1"/>
            <a:endParaRPr lang="en-US" dirty="0">
              <a:cs typeface="Times New Roman"/>
            </a:endParaRP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40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00F4-DF43-E8A3-734E-13B1F576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6CC0-C857-4255-E61A-908B902D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https://github.com/hawkinsw/cs3003/tree/main/binding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1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By the end of class today, you will be able to</a:t>
            </a:r>
            <a:endParaRPr lang="en-US" i="1" dirty="0">
              <a:cs typeface="Times New Roman"/>
            </a:endParaRPr>
          </a:p>
          <a:p>
            <a:pPr lvl="1"/>
            <a:r>
              <a:rPr lang="en-US" i="1" dirty="0">
                <a:cs typeface="Times New Roman"/>
              </a:rPr>
              <a:t>define </a:t>
            </a:r>
            <a:r>
              <a:rPr lang="en-US" dirty="0">
                <a:cs typeface="Times New Roman"/>
              </a:rPr>
              <a:t>scope and understand it in greater depth;</a:t>
            </a:r>
          </a:p>
          <a:p>
            <a:pPr lvl="1"/>
            <a:r>
              <a:rPr lang="en-US" i="1" dirty="0">
                <a:cs typeface="Times New Roman"/>
              </a:rPr>
              <a:t>understand</a:t>
            </a:r>
            <a:r>
              <a:rPr lang="en-US" dirty="0">
                <a:cs typeface="Times New Roman"/>
              </a:rPr>
              <a:t> Algebraic data </a:t>
            </a:r>
            <a:r>
              <a:rPr lang="en-US">
                <a:cs typeface="Times New Roman"/>
              </a:rPr>
              <a:t>types;</a:t>
            </a:r>
            <a:endParaRPr lang="en-US" i="1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90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Local variables</a:t>
            </a:r>
          </a:p>
          <a:p>
            <a:pPr lvl="1"/>
            <a:r>
              <a:rPr lang="en-US" dirty="0">
                <a:cs typeface="Times New Roman"/>
              </a:rPr>
              <a:t>Non local variables</a:t>
            </a:r>
          </a:p>
          <a:p>
            <a:pPr lvl="1"/>
            <a:r>
              <a:rPr lang="en-US" dirty="0">
                <a:cs typeface="Times New Roman"/>
              </a:rPr>
              <a:t>Static scoping </a:t>
            </a:r>
          </a:p>
          <a:p>
            <a:pPr lvl="1"/>
            <a:r>
              <a:rPr lang="en-US" dirty="0">
                <a:cs typeface="Times New Roman"/>
              </a:rPr>
              <a:t>Dynamic scoping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77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Name Binding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If x names a local variable, x is bound to that variable.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If x does not name a local variable, consider the parent scope of x, p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If the parent scope p contains a local variable named x, x is bound to that variable.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If the name x is still not bound to a variable, consider the parent scope of p. Continue searching parent scopes until there are no more ancestor scopes.</a:t>
            </a:r>
          </a:p>
          <a:p>
            <a:endParaRPr lang="en-US" i="1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99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Algebraic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Product type</a:t>
            </a:r>
          </a:p>
          <a:p>
            <a:r>
              <a:rPr lang="en-US" dirty="0">
                <a:cs typeface="Times New Roman"/>
              </a:rPr>
              <a:t>Sum type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02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1310</TotalTime>
  <Words>701</Words>
  <Application>Microsoft Office PowerPoint</Application>
  <PresentationFormat>On-screen Show (16:9)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Lato Extended</vt:lpstr>
      <vt:lpstr>Times New Roman</vt:lpstr>
      <vt:lpstr>Office Theme</vt:lpstr>
      <vt:lpstr>Office Theme</vt:lpstr>
      <vt:lpstr>CS3003: Lecture 6</vt:lpstr>
      <vt:lpstr>Recap - Binding</vt:lpstr>
      <vt:lpstr>Recap - Type Binding</vt:lpstr>
      <vt:lpstr>Recap - Storage Binding</vt:lpstr>
      <vt:lpstr>Binding Examples</vt:lpstr>
      <vt:lpstr>Learning Objectives</vt:lpstr>
      <vt:lpstr>Scope</vt:lpstr>
      <vt:lpstr>Name Binding Algorithm</vt:lpstr>
      <vt:lpstr>Algebraic Data Types</vt:lpstr>
      <vt:lpstr>Product Types</vt:lpstr>
      <vt:lpstr>Product Types</vt:lpstr>
      <vt:lpstr>Product Types</vt:lpstr>
      <vt:lpstr>Product Types</vt:lpstr>
      <vt:lpstr>Sum Types</vt:lpstr>
      <vt:lpstr>Sum Types</vt:lpstr>
      <vt:lpstr>Sum Types</vt:lpstr>
      <vt:lpstr>Sum Types</vt:lpstr>
      <vt:lpstr>Sum Types</vt:lpstr>
      <vt:lpstr>Sum Types</vt:lpstr>
      <vt:lpstr>Why the odd names??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Hrishikesh Bhide</cp:lastModifiedBy>
  <cp:revision>396</cp:revision>
  <cp:lastPrinted>2022-08-31T14:04:55Z</cp:lastPrinted>
  <dcterms:created xsi:type="dcterms:W3CDTF">2010-04-12T23:12:02Z</dcterms:created>
  <dcterms:modified xsi:type="dcterms:W3CDTF">2023-06-01T14:32:47Z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